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htmlgoodies.com/beyond/reference/article.php/3472671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clickandcopyright.com/blog/is-this-copyright-infringement-3-examples-and-explanations/" TargetMode="Externa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           COPYRIGHT 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1879150" y="2985000"/>
            <a:ext cx="6579000" cy="522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By Tracee T. Wells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rules to tape something on the TV and use it in the Classroom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institution can keep the tape for 45 days, but only use it within the first 10 days.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It must include the copyright warning the the beginning also.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Get Permission to Use items in your Classroom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352750"/>
            <a:ext cx="8229600" cy="3790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GO TO:</a:t>
            </a:r>
          </a:p>
          <a:p>
            <a:pPr rtl="0">
              <a:spcBef>
                <a:spcPts val="0"/>
              </a:spcBef>
              <a:buNone/>
            </a:pPr>
            <a: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copyright.lib.utexas.edu/permissn.html</a:t>
            </a:r>
            <a:b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(or) </a:t>
            </a:r>
          </a:p>
          <a:p>
            <a:pPr rtl="0">
              <a:spcBef>
                <a:spcPts val="0"/>
              </a:spcBef>
              <a:buNone/>
            </a:pPr>
            <a: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</a:p>
          <a:p>
            <a:pPr>
              <a:spcBef>
                <a:spcPts val="0"/>
              </a:spcBef>
              <a:buNone/>
            </a:pPr>
            <a:r>
              <a:rPr lang="en" sz="3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owner of the work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4"/>
            <a:ext cx="8229600" cy="99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lang="en" sz="23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When items are posted to a website, what should a creator be careful to consider?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Anytime you write something it is already copyrighted.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 you want to protect it in federal court, you must file it with the copyright office (only necessary if you think you may have to sue someone for infringement).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http://www.htmlgoodies.com/beyond/reference/article.php/3472671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https://www.lib.purdue.edu/uco/CopyrightBasics/penalties.html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 sz="2800">
                <a:solidFill>
                  <a:srgbClr val="FF00FF"/>
                </a:solidFill>
              </a:rPr>
              <a:t>Penalty For Copyright Infringement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31106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300">
                <a:solidFill>
                  <a:srgbClr val="FF00FF"/>
                </a:solidFill>
              </a:rPr>
              <a:t>Infringer pays:</a:t>
            </a:r>
          </a:p>
          <a:p>
            <a:pPr rtl="0">
              <a:spcBef>
                <a:spcPts val="0"/>
              </a:spcBef>
              <a:buNone/>
            </a:pPr>
            <a:r>
              <a:rPr lang="en" sz="2300">
                <a:solidFill>
                  <a:srgbClr val="FF00FF"/>
                </a:solidFill>
              </a:rPr>
              <a:t>The actual dollar amount of damages and profits</a:t>
            </a:r>
            <a:br>
              <a:rPr lang="en" sz="2300">
                <a:solidFill>
                  <a:srgbClr val="FF00FF"/>
                </a:solidFill>
              </a:rPr>
            </a:br>
            <a:r>
              <a:rPr lang="en" sz="2300">
                <a:solidFill>
                  <a:srgbClr val="FF00FF"/>
                </a:solidFill>
              </a:rPr>
              <a:t>Charged fines of $200 to $150,000 for each work</a:t>
            </a:r>
          </a:p>
          <a:p>
            <a:pPr rtl="0">
              <a:spcBef>
                <a:spcPts val="0"/>
              </a:spcBef>
              <a:buNone/>
            </a:pPr>
            <a:br>
              <a:rPr lang="en" sz="2300">
                <a:solidFill>
                  <a:srgbClr val="FF00FF"/>
                </a:solidFill>
              </a:rPr>
            </a:br>
            <a:r>
              <a:rPr lang="en" sz="2300">
                <a:solidFill>
                  <a:srgbClr val="FF00FF"/>
                </a:solidFill>
              </a:rPr>
              <a:t>Infringer pays: </a:t>
            </a:r>
          </a:p>
          <a:p>
            <a:pPr>
              <a:spcBef>
                <a:spcPts val="0"/>
              </a:spcBef>
              <a:buNone/>
            </a:pPr>
            <a:r>
              <a:rPr lang="en" sz="2300">
                <a:solidFill>
                  <a:srgbClr val="FF00FF"/>
                </a:solidFill>
              </a:rPr>
              <a:t>For all attorney fees and court costs</a:t>
            </a:r>
            <a:br>
              <a:rPr lang="en" sz="2300">
                <a:solidFill>
                  <a:srgbClr val="FF00FF"/>
                </a:solidFill>
              </a:rPr>
            </a:br>
            <a:r>
              <a:rPr lang="en" sz="2300">
                <a:solidFill>
                  <a:srgbClr val="FF00FF"/>
                </a:solidFill>
              </a:rPr>
              <a:t>The court can issue an injunction to stop the infringement</a:t>
            </a:r>
            <a:br>
              <a:rPr lang="en" sz="2300">
                <a:solidFill>
                  <a:srgbClr val="FF00FF"/>
                </a:solidFill>
              </a:rPr>
            </a:br>
            <a:r>
              <a:rPr lang="en" sz="2300">
                <a:solidFill>
                  <a:srgbClr val="FF00FF"/>
                </a:solidFill>
              </a:rPr>
              <a:t>The court can impound the illegal works</a:t>
            </a:r>
            <a:br>
              <a:rPr lang="en" sz="2300">
                <a:solidFill>
                  <a:srgbClr val="FF00FF"/>
                </a:solidFill>
              </a:rPr>
            </a:br>
            <a:r>
              <a:rPr lang="en" sz="2300">
                <a:solidFill>
                  <a:srgbClr val="FF00FF"/>
                </a:solidFill>
              </a:rPr>
              <a:t>The infringer can go to jail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18805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00FF"/>
                </a:solidFill>
              </a:rPr>
              <a:t>Examples of Copyright Infringement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http://www.clickandcopyright.com/blog/is-this-copyright-infringement-3-examples-and-explanations/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560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 sz="2600">
                <a:solidFill>
                  <a:srgbClr val="FF00FF"/>
                </a:solidFill>
              </a:rPr>
              <a:t>Fair </a:t>
            </a:r>
            <a:r>
              <a:rPr lang="en" sz="2600">
                <a:solidFill>
                  <a:srgbClr val="FF00FF"/>
                </a:solidFill>
              </a:rPr>
              <a:t>U</a:t>
            </a:r>
            <a:r>
              <a:rPr b="0" lang="en" sz="2600">
                <a:solidFill>
                  <a:srgbClr val="FF00FF"/>
                </a:solidFill>
              </a:rPr>
              <a:t>se </a:t>
            </a:r>
            <a:r>
              <a:rPr lang="en" sz="2600">
                <a:solidFill>
                  <a:srgbClr val="FF00FF"/>
                </a:solidFill>
              </a:rPr>
              <a:t>&amp;</a:t>
            </a:r>
            <a:r>
              <a:rPr b="0" lang="en" sz="2600">
                <a:solidFill>
                  <a:srgbClr val="FF00FF"/>
                </a:solidFill>
              </a:rPr>
              <a:t> </a:t>
            </a:r>
            <a:r>
              <a:rPr lang="en" sz="2600">
                <a:solidFill>
                  <a:srgbClr val="FF00FF"/>
                </a:solidFill>
              </a:rPr>
              <a:t>W</a:t>
            </a:r>
            <a:r>
              <a:rPr b="0" lang="en" sz="2600">
                <a:solidFill>
                  <a:srgbClr val="FF00FF"/>
                </a:solidFill>
              </a:rPr>
              <a:t>ho is included in the fair use clause</a:t>
            </a:r>
            <a:r>
              <a:rPr lang="en" sz="2600">
                <a:solidFill>
                  <a:srgbClr val="FF00FF"/>
                </a:solidFill>
              </a:rPr>
              <a:t>?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325661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Fair Use is based on the principle that the public is entitled to use portions of the copyrighted material freely for commentary and criticisms.</a:t>
            </a:r>
            <a:br>
              <a:rPr lang="en">
                <a:solidFill>
                  <a:srgbClr val="FF00FF"/>
                </a:solidFill>
              </a:rPr>
            </a:b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Everyone is included in the fair use clause.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18815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Conditions for Deciding Fair Use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purpose and character of your use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nature of the copyrighted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amount of substance of the portion taken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effect of the use upon the potential market</a:t>
            </a:r>
            <a:br>
              <a:rPr lang="en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1490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Multimedia in the Classroom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26300" y="1303449"/>
            <a:ext cx="8447100" cy="3195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</a:rPr>
              <a:t>Sources are given credit.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0000FF"/>
              </a:solidFill>
            </a:endParaRP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</a:rPr>
              <a:t>In the original source, the copyright notice and ownership information must be displayed.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0000FF"/>
              </a:solidFill>
            </a:endParaRP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</a:rPr>
              <a:t>Copyrights may be shown in the bibliography section, unless it is distant learning where the image and source must be viewed together.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5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Conditions for Using Someone Else's Words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You must abide by the fair use clause or ask the copyright owner for permission.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 you cannot find the owner, contact the Copyright Office so they can get you the name or information.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Conditions for Using Someone's Musical Score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Up to 10% of a copyrighted musical composition, but no more than 30 seconds.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Up to 10% of a body of sound recording, but no more than 30 seconds.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Any alterations cannot change the basic melody or the fundamental character of the work.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Guidelines for Using Film in the Classroom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3448"/>
              <a:buFont typeface="Arial"/>
              <a:buChar char="●"/>
            </a:pPr>
            <a:r>
              <a:rPr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Up to 10% of a copyrighted work or 3 minutes, whichever is less.</a:t>
            </a:r>
          </a:p>
          <a:p>
            <a:pPr indent="-412750" lvl="0" marL="457200">
              <a:lnSpc>
                <a:spcPct val="115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Clip cannot be altered in anyway.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